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324" r:id="rId3"/>
    <p:sldId id="351" r:id="rId4"/>
    <p:sldId id="393" r:id="rId5"/>
    <p:sldId id="355" r:id="rId6"/>
    <p:sldId id="391" r:id="rId7"/>
    <p:sldId id="374" r:id="rId8"/>
    <p:sldId id="375" r:id="rId9"/>
    <p:sldId id="376" r:id="rId10"/>
    <p:sldId id="377" r:id="rId11"/>
    <p:sldId id="378" r:id="rId12"/>
    <p:sldId id="390" r:id="rId13"/>
    <p:sldId id="357" r:id="rId14"/>
    <p:sldId id="379" r:id="rId15"/>
    <p:sldId id="380" r:id="rId16"/>
    <p:sldId id="382" r:id="rId17"/>
    <p:sldId id="381" r:id="rId18"/>
    <p:sldId id="383" r:id="rId19"/>
    <p:sldId id="385" r:id="rId20"/>
    <p:sldId id="384" r:id="rId21"/>
    <p:sldId id="386" r:id="rId22"/>
    <p:sldId id="387" r:id="rId23"/>
    <p:sldId id="388" r:id="rId24"/>
    <p:sldId id="392" r:id="rId25"/>
    <p:sldId id="389" r:id="rId26"/>
    <p:sldId id="352" r:id="rId27"/>
    <p:sldId id="348" r:id="rId28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6905"/>
    <a:srgbClr val="692AA2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7696" autoAdjust="0"/>
  </p:normalViewPr>
  <p:slideViewPr>
    <p:cSldViewPr>
      <p:cViewPr varScale="1">
        <p:scale>
          <a:sx n="57" d="100"/>
          <a:sy n="57" d="100"/>
        </p:scale>
        <p:origin x="892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10/10/2022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10/10/2022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https://wowitloveithaveit.com/blogs/seo-software-tutorials/best-social-media-exchange-sites-list-for-2020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1351D7-7B69-40B9-8EEA-B4FEF26EED3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64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Kietzmann, Jan H.; Kristopher Hermkens (2011). "Social media? Get serious! Understanding the functional building blocks of social media". Business Horizons (Submitted manuscript). 54 (3): 241–251. doi:10.1016/j.bushor.2011.01.005.</a:t>
            </a:r>
          </a:p>
          <a:p>
            <a:r>
              <a:rPr lang="en-ID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 Obar, Jonathan A.; Wildman, Steve (2015). "Social media definition and the governance challenge: An introduction to the special issue". Telecommunications Policy. 39 (9): 745–e669. doi:10.2139/ssrn.2647377.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907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98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Source:</a:t>
            </a:r>
            <a:r>
              <a:rPr lang="en-ID" baseline="0" smtClean="0"/>
              <a:t> </a:t>
            </a:r>
            <a:r>
              <a:rPr lang="en-ID" smtClean="0"/>
              <a:t>https://blog.hootsuite.com/social-media-data-collection/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25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3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>
                <a:solidFill>
                  <a:srgbClr val="000000"/>
                </a:solidFill>
              </a:defRPr>
            </a:lvl1pPr>
            <a:lvl2pPr marL="895350" indent="-438150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347788" indent="-433388"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3pPr>
            <a:lvl4pPr marL="1790700" indent="-419100">
              <a:buFont typeface="Wingdings" panose="05000000000000000000" pitchFamily="2" charset="2"/>
              <a:buChar char="v"/>
              <a:defRPr>
                <a:solidFill>
                  <a:srgbClr val="000000"/>
                </a:solidFill>
              </a:defRPr>
            </a:lvl4pPr>
            <a:lvl5pPr marL="2243138" indent="-414338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8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5739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4088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9973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039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233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>
                <a:solidFill>
                  <a:srgbClr val="000000"/>
                </a:solidFill>
              </a:defRPr>
            </a:lvl1pPr>
            <a:lvl2pPr marL="895350" indent="-438150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347788" indent="-433388"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3pPr>
            <a:lvl4pPr marL="1790700" indent="-419100">
              <a:buFont typeface="Wingdings" panose="05000000000000000000" pitchFamily="2" charset="2"/>
              <a:buChar char="v"/>
              <a:defRPr>
                <a:solidFill>
                  <a:srgbClr val="000000"/>
                </a:solidFill>
              </a:defRPr>
            </a:lvl4pPr>
            <a:lvl5pPr marL="2243138" indent="-414338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6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818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4005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427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666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FAKULTAS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17347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TEKNOLOGI INFORMASI</a:t>
            </a:r>
            <a:endParaRPr kumimoji="0" lang="en-AU" sz="1500" b="1" i="0" u="none" strike="noStrike" kern="0" cap="none" spc="0" normalizeH="0" baseline="0" noProof="0" dirty="0" smtClean="0">
              <a:ln>
                <a:noFill/>
              </a:ln>
              <a:solidFill>
                <a:srgbClr val="17347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2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0945216" cy="1512168"/>
          </a:xfrm>
        </p:spPr>
        <p:txBody>
          <a:bodyPr/>
          <a:lstStyle/>
          <a:p>
            <a:r>
              <a:rPr lang="es-ES" sz="5400" b="1" smtClean="0"/>
              <a:t>ANALISIS </a:t>
            </a:r>
            <a:r>
              <a:rPr lang="es-ES" sz="5400" b="1" smtClean="0"/>
              <a:t>TEKS PADA MEDIA SOSIAL</a:t>
            </a:r>
            <a:endParaRPr lang="id-ID" sz="4400" b="1" smtClean="0"/>
          </a:p>
          <a:p>
            <a:r>
              <a:rPr lang="id-ID" sz="3600" b="1" smtClean="0"/>
              <a:t>[</a:t>
            </a:r>
            <a:r>
              <a:rPr lang="en-ID" sz="3600" b="1"/>
              <a:t>KP398 – 2</a:t>
            </a:r>
            <a:r>
              <a:rPr lang="id-ID" sz="3600" b="1"/>
              <a:t> SKS </a:t>
            </a:r>
            <a:r>
              <a:rPr lang="en-ID" sz="3600" b="1"/>
              <a:t>– S1 TEKNIK INFORMATIKA</a:t>
            </a:r>
            <a:r>
              <a:rPr lang="id-ID" sz="3600" b="1" smtClean="0"/>
              <a:t>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Media Sosial di Indonesia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629872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2" y="2259739"/>
            <a:ext cx="2520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Waktu yang dihabiskan untuk akses </a:t>
            </a:r>
            <a:r>
              <a:rPr lang="en-ID" sz="32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Whatsapp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adalah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31,4 jam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bulan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rgbClr val="000000"/>
                </a:solidFill>
              </a:rPr>
              <a:t>JENIS MEDIA SOSIAL</a:t>
            </a:r>
            <a:endParaRPr lang="en-ID" sz="480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9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Social Networking Sites</a:t>
            </a:r>
          </a:p>
          <a:p>
            <a:pPr lvl="1"/>
            <a:r>
              <a:rPr lang="en-GB" smtClean="0"/>
              <a:t>Focused </a:t>
            </a:r>
            <a:r>
              <a:rPr lang="en-GB"/>
              <a:t>on online </a:t>
            </a:r>
            <a:r>
              <a:rPr lang="en-GB">
                <a:solidFill>
                  <a:srgbClr val="FF0000"/>
                </a:solidFill>
              </a:rPr>
              <a:t>social relationships </a:t>
            </a:r>
            <a:r>
              <a:rPr lang="en-GB"/>
              <a:t>among </a:t>
            </a:r>
            <a:r>
              <a:rPr lang="en-GB" smtClean="0"/>
              <a:t>users</a:t>
            </a:r>
          </a:p>
          <a:p>
            <a:pPr lvl="1"/>
            <a:r>
              <a:rPr lang="en-GB" smtClean="0"/>
              <a:t>Allow users </a:t>
            </a:r>
            <a:r>
              <a:rPr lang="en-GB"/>
              <a:t>to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1) construct a public or semipublic profile,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2) establish </a:t>
            </a:r>
            <a:r>
              <a:rPr lang="en-GB" smtClean="0"/>
              <a:t>links (friendship</a:t>
            </a:r>
            <a:r>
              <a:rPr lang="en-GB"/>
              <a:t>) and relationships with other SNS users, and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3) view </a:t>
            </a:r>
            <a:r>
              <a:rPr lang="en-GB" smtClean="0"/>
              <a:t>and traverse </a:t>
            </a:r>
            <a:r>
              <a:rPr lang="en-GB"/>
              <a:t>their list of connections and those made by others within </a:t>
            </a:r>
            <a:r>
              <a:rPr lang="en-GB" smtClean="0"/>
              <a:t>the system.</a:t>
            </a:r>
            <a:endParaRPr lang="en-GB"/>
          </a:p>
          <a:p>
            <a:pPr lvl="1"/>
            <a:r>
              <a:rPr lang="en-GB" smtClean="0"/>
              <a:t>Examples: Facebook, Google+, Linkedin</a:t>
            </a:r>
          </a:p>
          <a:p>
            <a:pPr lvl="1"/>
            <a:endParaRPr lang="en-GB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287688" y="4960640"/>
            <a:ext cx="5546351" cy="1491594"/>
            <a:chOff x="3287688" y="4960640"/>
            <a:chExt cx="5546351" cy="1491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7688" y="4960640"/>
              <a:ext cx="1440160" cy="14401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880" y="4960640"/>
              <a:ext cx="2088232" cy="14915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3879" y="4960640"/>
              <a:ext cx="1440160" cy="144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1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Content Communities</a:t>
            </a:r>
          </a:p>
          <a:p>
            <a:pPr lvl="1"/>
            <a:r>
              <a:rPr lang="en-GB" smtClean="0"/>
              <a:t>A group </a:t>
            </a:r>
            <a:r>
              <a:rPr lang="en-GB"/>
              <a:t>of people </a:t>
            </a:r>
            <a:r>
              <a:rPr lang="en-GB" b="1">
                <a:solidFill>
                  <a:srgbClr val="FF0000"/>
                </a:solidFill>
              </a:rPr>
              <a:t>coalescing online around </a:t>
            </a:r>
            <a:r>
              <a:rPr lang="en-GB"/>
              <a:t>an object of interest held </a:t>
            </a:r>
            <a:r>
              <a:rPr lang="en-GB" smtClean="0"/>
              <a:t>in common</a:t>
            </a:r>
            <a:r>
              <a:rPr lang="en-GB"/>
              <a:t>. The object can be just about anything for example, </a:t>
            </a:r>
            <a:r>
              <a:rPr lang="en-GB" b="1" smtClean="0"/>
              <a:t>photos</a:t>
            </a:r>
            <a:r>
              <a:rPr lang="en-GB" smtClean="0"/>
              <a:t>, </a:t>
            </a:r>
            <a:r>
              <a:rPr lang="en-GB" b="1" smtClean="0"/>
              <a:t>videos</a:t>
            </a:r>
            <a:r>
              <a:rPr lang="en-GB"/>
              <a:t>, </a:t>
            </a:r>
            <a:r>
              <a:rPr lang="en-GB" b="1"/>
              <a:t>links</a:t>
            </a:r>
            <a:r>
              <a:rPr lang="en-GB"/>
              <a:t>, </a:t>
            </a:r>
            <a:r>
              <a:rPr lang="en-GB" b="1"/>
              <a:t>topic</a:t>
            </a:r>
            <a:r>
              <a:rPr lang="en-GB"/>
              <a:t> or issue, and is often organized and developed in a </a:t>
            </a:r>
            <a:r>
              <a:rPr lang="en-GB" smtClean="0"/>
              <a:t>way that </a:t>
            </a:r>
            <a:r>
              <a:rPr lang="en-GB"/>
              <a:t>either includes social network elements or makes them central to </a:t>
            </a:r>
            <a:r>
              <a:rPr lang="en-GB" smtClean="0"/>
              <a:t>the content.</a:t>
            </a:r>
            <a:endParaRPr lang="en-GB"/>
          </a:p>
          <a:p>
            <a:pPr lvl="1"/>
            <a:r>
              <a:rPr lang="en-GB" smtClean="0"/>
              <a:t>Examples: Youtube, Instagram, Flickr, etc</a:t>
            </a:r>
          </a:p>
          <a:p>
            <a:pPr lvl="1"/>
            <a:endParaRPr lang="en-GB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9936" y="4855888"/>
            <a:ext cx="1368152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867" y="4855888"/>
            <a:ext cx="1872208" cy="1491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65" y="4999903"/>
            <a:ext cx="1314792" cy="1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9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Blogs</a:t>
            </a:r>
          </a:p>
          <a:p>
            <a:pPr lvl="1"/>
            <a:r>
              <a:rPr lang="en-GB" b="1" smtClean="0">
                <a:solidFill>
                  <a:srgbClr val="FF0000"/>
                </a:solidFill>
              </a:rPr>
              <a:t>Online personal </a:t>
            </a:r>
            <a:r>
              <a:rPr lang="en-GB" b="1">
                <a:solidFill>
                  <a:srgbClr val="FF0000"/>
                </a:solidFill>
              </a:rPr>
              <a:t>space or website </a:t>
            </a:r>
            <a:r>
              <a:rPr lang="en-GB"/>
              <a:t>where an individual (</a:t>
            </a:r>
            <a:r>
              <a:rPr lang="en-GB" smtClean="0"/>
              <a:t>or organization</a:t>
            </a:r>
            <a:r>
              <a:rPr lang="en-GB"/>
              <a:t>) posts content (text, images, videos, and links to other </a:t>
            </a:r>
            <a:r>
              <a:rPr lang="en-GB" smtClean="0"/>
              <a:t>sites) and </a:t>
            </a:r>
            <a:r>
              <a:rPr lang="en-GB"/>
              <a:t>expresses opinions on matters of personal (or organizational) interest </a:t>
            </a:r>
            <a:r>
              <a:rPr lang="en-GB" smtClean="0"/>
              <a:t>on a </a:t>
            </a:r>
            <a:r>
              <a:rPr lang="en-GB"/>
              <a:t>regular </a:t>
            </a:r>
            <a:r>
              <a:rPr lang="en-GB" smtClean="0"/>
              <a:t>basis.</a:t>
            </a:r>
          </a:p>
          <a:p>
            <a:pPr lvl="1"/>
            <a:r>
              <a:rPr lang="en-GB" smtClean="0"/>
              <a:t>Main features:</a:t>
            </a:r>
          </a:p>
          <a:p>
            <a:pPr lvl="2"/>
            <a:r>
              <a:rPr lang="en-GB" b="1" smtClean="0"/>
              <a:t>Interactivity</a:t>
            </a:r>
            <a:r>
              <a:rPr lang="en-GB" smtClean="0"/>
              <a:t> —</a:t>
            </a:r>
            <a:r>
              <a:rPr lang="en-GB"/>
              <a:t>Readers have the ability to leave comments in response to </a:t>
            </a:r>
            <a:r>
              <a:rPr lang="en-GB" smtClean="0"/>
              <a:t>a blog </a:t>
            </a:r>
            <a:r>
              <a:rPr lang="en-GB"/>
              <a:t>post</a:t>
            </a:r>
            <a:r>
              <a:rPr lang="en-GB" smtClean="0"/>
              <a:t>.</a:t>
            </a:r>
          </a:p>
          <a:p>
            <a:pPr lvl="2"/>
            <a:r>
              <a:rPr lang="en-GB" b="1" smtClean="0"/>
              <a:t>Archives</a:t>
            </a:r>
            <a:r>
              <a:rPr lang="en-GB" smtClean="0"/>
              <a:t> —</a:t>
            </a:r>
            <a:r>
              <a:rPr lang="en-GB"/>
              <a:t>Blogs provide archives of past blog entries stored </a:t>
            </a:r>
            <a:r>
              <a:rPr lang="en-GB" smtClean="0"/>
              <a:t>in reverse </a:t>
            </a:r>
            <a:r>
              <a:rPr lang="en-GB"/>
              <a:t>chronological order (that is, the most recent appears first).</a:t>
            </a:r>
          </a:p>
          <a:p>
            <a:pPr lvl="2"/>
            <a:r>
              <a:rPr lang="en-GB" b="1" smtClean="0"/>
              <a:t>Subscription</a:t>
            </a:r>
            <a:r>
              <a:rPr lang="en-GB" smtClean="0"/>
              <a:t> —</a:t>
            </a:r>
            <a:r>
              <a:rPr lang="en-GB"/>
              <a:t>Internet users can subscribe to blogs. </a:t>
            </a:r>
          </a:p>
          <a:p>
            <a:pPr lvl="2"/>
            <a:r>
              <a:rPr lang="en-GB" b="1" smtClean="0"/>
              <a:t>Focused</a:t>
            </a:r>
            <a:r>
              <a:rPr lang="en-GB" smtClean="0"/>
              <a:t> —</a:t>
            </a:r>
            <a:r>
              <a:rPr lang="en-GB"/>
              <a:t>Most blogs are focused on a certain area of interest</a:t>
            </a:r>
          </a:p>
          <a:p>
            <a:pPr lvl="1"/>
            <a:r>
              <a:rPr lang="en-GB" smtClean="0"/>
              <a:t>Examples of blogging platform: Wordpress, Blogger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6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Blog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92" y="1556792"/>
            <a:ext cx="8847615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2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Microbloggings</a:t>
            </a:r>
          </a:p>
          <a:p>
            <a:pPr lvl="1"/>
            <a:r>
              <a:rPr lang="en-GB" smtClean="0"/>
              <a:t>A </a:t>
            </a:r>
            <a:r>
              <a:rPr lang="en-GB" b="1" smtClean="0">
                <a:solidFill>
                  <a:srgbClr val="FF0000"/>
                </a:solidFill>
              </a:rPr>
              <a:t>miniature </a:t>
            </a:r>
            <a:r>
              <a:rPr lang="en-GB" b="1">
                <a:solidFill>
                  <a:srgbClr val="FF0000"/>
                </a:solidFill>
              </a:rPr>
              <a:t>version of blogging </a:t>
            </a:r>
            <a:r>
              <a:rPr lang="en-GB"/>
              <a:t>that allows users </a:t>
            </a:r>
            <a:r>
              <a:rPr lang="en-GB" smtClean="0"/>
              <a:t>to exchange/publish </a:t>
            </a:r>
            <a:r>
              <a:rPr lang="en-GB"/>
              <a:t>brief messages, including text, images, or links to </a:t>
            </a:r>
            <a:r>
              <a:rPr lang="en-GB" smtClean="0"/>
              <a:t>other websites.</a:t>
            </a:r>
          </a:p>
          <a:p>
            <a:pPr lvl="1"/>
            <a:r>
              <a:rPr lang="en-GB"/>
              <a:t>Micro-blogs </a:t>
            </a:r>
            <a:r>
              <a:rPr lang="en-GB" smtClean="0"/>
              <a:t>allow </a:t>
            </a:r>
            <a:r>
              <a:rPr lang="en-GB"/>
              <a:t>users to exchange </a:t>
            </a:r>
            <a:r>
              <a:rPr lang="en-GB">
                <a:solidFill>
                  <a:srgbClr val="FF0000"/>
                </a:solidFill>
              </a:rPr>
              <a:t>small elements of content </a:t>
            </a:r>
            <a:r>
              <a:rPr lang="en-GB"/>
              <a:t>such as short sentences, individual images, or video </a:t>
            </a:r>
            <a:r>
              <a:rPr lang="en-GB" smtClean="0"/>
              <a:t>links, which </a:t>
            </a:r>
            <a:r>
              <a:rPr lang="en-GB"/>
              <a:t>may be the major reason for their popularity</a:t>
            </a:r>
            <a:r>
              <a:rPr lang="en-GB" smtClean="0"/>
              <a:t>. These </a:t>
            </a:r>
            <a:r>
              <a:rPr lang="en-GB"/>
              <a:t>small messages are sometimes called micro posts</a:t>
            </a:r>
          </a:p>
          <a:p>
            <a:pPr lvl="1"/>
            <a:r>
              <a:rPr lang="en-GB"/>
              <a:t>Examples: Twitter, Tumblr, </a:t>
            </a:r>
            <a:r>
              <a:rPr lang="en-GB" smtClean="0"/>
              <a:t>Pinterest, etc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7848" y="4925866"/>
            <a:ext cx="1440160" cy="1440160"/>
          </a:xfrm>
          <a:prstGeom prst="rect">
            <a:avLst/>
          </a:prstGeom>
        </p:spPr>
      </p:pic>
      <p:pic>
        <p:nvPicPr>
          <p:cNvPr id="1026" name="Picture 2" descr="Pinterest Logo Png - Free Transparent PNG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5064183"/>
            <a:ext cx="1163526" cy="11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mblr Logo Icon, Transparent Tumblr Logo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26" y="5085865"/>
            <a:ext cx="1212031" cy="12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Online Collaboration Projects</a:t>
            </a:r>
          </a:p>
          <a:p>
            <a:pPr lvl="1"/>
            <a:r>
              <a:rPr lang="en-GB" smtClean="0"/>
              <a:t>Online collaborative </a:t>
            </a:r>
            <a:r>
              <a:rPr lang="en-GB"/>
              <a:t>projects/tools allow people to </a:t>
            </a:r>
            <a:r>
              <a:rPr lang="en-GB">
                <a:solidFill>
                  <a:srgbClr val="FF0000"/>
                </a:solidFill>
              </a:rPr>
              <a:t>plan, coordinate, add, </a:t>
            </a:r>
            <a:r>
              <a:rPr lang="en-GB" smtClean="0">
                <a:solidFill>
                  <a:srgbClr val="FF0000"/>
                </a:solidFill>
              </a:rPr>
              <a:t>control, and </a:t>
            </a:r>
            <a:r>
              <a:rPr lang="en-GB">
                <a:solidFill>
                  <a:srgbClr val="FF0000"/>
                </a:solidFill>
              </a:rPr>
              <a:t>monitor</a:t>
            </a:r>
            <a:r>
              <a:rPr lang="en-GB"/>
              <a:t> content in collaboration with others. </a:t>
            </a:r>
            <a:endParaRPr lang="en-GB" smtClean="0"/>
          </a:p>
          <a:p>
            <a:pPr lvl="1"/>
            <a:r>
              <a:rPr lang="en-GB" smtClean="0"/>
              <a:t>At </a:t>
            </a:r>
            <a:r>
              <a:rPr lang="en-GB"/>
              <a:t>the core of the </a:t>
            </a:r>
            <a:r>
              <a:rPr lang="en-GB" smtClean="0"/>
              <a:t>online collaborative </a:t>
            </a:r>
            <a:r>
              <a:rPr lang="en-GB"/>
              <a:t>projects is the concept of wiki. A </a:t>
            </a:r>
            <a:r>
              <a:rPr lang="en-GB" b="1">
                <a:solidFill>
                  <a:srgbClr val="FF0000"/>
                </a:solidFill>
              </a:rPr>
              <a:t>wiki</a:t>
            </a:r>
            <a:r>
              <a:rPr lang="en-GB"/>
              <a:t> is a type online </a:t>
            </a:r>
            <a:r>
              <a:rPr lang="en-GB" smtClean="0"/>
              <a:t>content management </a:t>
            </a:r>
            <a:r>
              <a:rPr lang="en-GB"/>
              <a:t>system that allows users to add, modify, or delete </a:t>
            </a:r>
            <a:r>
              <a:rPr lang="en-GB" smtClean="0"/>
              <a:t>content simultaneously </a:t>
            </a:r>
            <a:r>
              <a:rPr lang="en-GB"/>
              <a:t>in collaboration with </a:t>
            </a:r>
            <a:r>
              <a:rPr lang="en-GB" smtClean="0"/>
              <a:t>others</a:t>
            </a:r>
          </a:p>
          <a:p>
            <a:pPr lvl="1"/>
            <a:r>
              <a:rPr lang="en-GB" smtClean="0"/>
              <a:t>Examples: Wikipedia, Github, etc</a:t>
            </a:r>
          </a:p>
        </p:txBody>
      </p:sp>
      <p:pic>
        <p:nvPicPr>
          <p:cNvPr id="2050" name="Picture 2" descr="File:Wikipedia-logo-v2-en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890016"/>
            <a:ext cx="1308576" cy="15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 Png - Cat, Transparent Png , Transparent Png Image - PNGitem | Github  logo, Github, ?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249" y="4846471"/>
            <a:ext cx="1675010" cy="15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9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Folksonomies or Social Tagging</a:t>
            </a:r>
          </a:p>
          <a:p>
            <a:pPr lvl="1"/>
            <a:r>
              <a:rPr lang="en-GB" smtClean="0"/>
              <a:t>Also </a:t>
            </a:r>
            <a:r>
              <a:rPr lang="en-GB"/>
              <a:t>known as </a:t>
            </a:r>
            <a:r>
              <a:rPr lang="en-GB" b="1">
                <a:solidFill>
                  <a:srgbClr val="FF0000"/>
                </a:solidFill>
              </a:rPr>
              <a:t>collaborative tagging</a:t>
            </a:r>
            <a:r>
              <a:rPr lang="en-GB" smtClean="0"/>
              <a:t>, </a:t>
            </a:r>
            <a:r>
              <a:rPr lang="en-GB"/>
              <a:t>social classification, social indexing, and social </a:t>
            </a:r>
            <a:r>
              <a:rPr lang="en-GB" smtClean="0"/>
              <a:t>tagging</a:t>
            </a:r>
          </a:p>
          <a:p>
            <a:pPr lvl="1"/>
            <a:r>
              <a:rPr lang="en-GB" smtClean="0"/>
              <a:t>Organizing </a:t>
            </a:r>
            <a:r>
              <a:rPr lang="en-GB"/>
              <a:t>data and content (through tagging) from a </a:t>
            </a:r>
            <a:r>
              <a:rPr lang="en-GB">
                <a:solidFill>
                  <a:srgbClr val="FF0000"/>
                </a:solidFill>
              </a:rPr>
              <a:t>user’s perspective</a:t>
            </a:r>
            <a:r>
              <a:rPr lang="en-GB"/>
              <a:t>.</a:t>
            </a:r>
          </a:p>
          <a:p>
            <a:pPr lvl="1"/>
            <a:r>
              <a:rPr lang="en-GB" smtClean="0"/>
              <a:t>Allows </a:t>
            </a:r>
            <a:r>
              <a:rPr lang="en-GB"/>
              <a:t>users to </a:t>
            </a:r>
            <a:r>
              <a:rPr lang="en-GB" smtClean="0"/>
              <a:t>tag, organize</a:t>
            </a:r>
            <a:r>
              <a:rPr lang="en-GB"/>
              <a:t>, classify, and share content (web addresses or sites) in their </a:t>
            </a:r>
            <a:r>
              <a:rPr lang="en-GB" smtClean="0"/>
              <a:t>own unique </a:t>
            </a:r>
            <a:r>
              <a:rPr lang="en-GB"/>
              <a:t>ways</a:t>
            </a:r>
          </a:p>
          <a:p>
            <a:pPr lvl="1"/>
            <a:r>
              <a:rPr lang="en-GB" smtClean="0"/>
              <a:t>Examples: Del.icio.us, Pinterest, Bibsonomy, etc</a:t>
            </a:r>
          </a:p>
        </p:txBody>
      </p:sp>
      <p:pic>
        <p:nvPicPr>
          <p:cNvPr id="6" name="Picture 2" descr="https://upload.wikimedia.org/wikipedia/commons/thumb/3/30/Del.icio.us_old_logo.svg/1920px-Del.icio.us_old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6" y="5267175"/>
            <a:ext cx="3157795" cy="87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 of BibSonom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01208"/>
            <a:ext cx="2641476" cy="8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Jenis dari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Virtual Worlds</a:t>
            </a:r>
          </a:p>
          <a:p>
            <a:pPr lvl="1"/>
            <a:r>
              <a:rPr lang="en-GB"/>
              <a:t>Virtual worlds is </a:t>
            </a:r>
            <a:r>
              <a:rPr lang="en-GB">
                <a:solidFill>
                  <a:srgbClr val="FF0000"/>
                </a:solidFill>
              </a:rPr>
              <a:t>computer-generated online environments</a:t>
            </a:r>
            <a:r>
              <a:rPr lang="en-GB"/>
              <a:t>. It can take </a:t>
            </a:r>
            <a:r>
              <a:rPr lang="en-GB" smtClean="0"/>
              <a:t>the form </a:t>
            </a:r>
            <a:r>
              <a:rPr lang="en-GB"/>
              <a:t>of a three-dimensional (3-D) virtual social world (e.g., Second </a:t>
            </a:r>
            <a:r>
              <a:rPr lang="en-GB" smtClean="0"/>
              <a:t>Life) where </a:t>
            </a:r>
            <a:r>
              <a:rPr lang="en-GB"/>
              <a:t>people digitally represent themselves in the form of avatars </a:t>
            </a:r>
            <a:r>
              <a:rPr lang="en-GB" smtClean="0"/>
              <a:t>and interact </a:t>
            </a:r>
            <a:r>
              <a:rPr lang="en-GB"/>
              <a:t>with others through text and voice </a:t>
            </a:r>
            <a:r>
              <a:rPr lang="en-GB" smtClean="0"/>
              <a:t>messaging</a:t>
            </a:r>
          </a:p>
          <a:p>
            <a:pPr lvl="1"/>
            <a:r>
              <a:rPr lang="en-GB" smtClean="0"/>
              <a:t>Examples: Metaverse</a:t>
            </a:r>
          </a:p>
          <a:p>
            <a:r>
              <a:rPr lang="en-GB" b="1" smtClean="0"/>
              <a:t>Mobile Apps</a:t>
            </a:r>
          </a:p>
          <a:p>
            <a:pPr lvl="1"/>
            <a:r>
              <a:rPr lang="en-GB"/>
              <a:t>Mobile apps </a:t>
            </a:r>
            <a:r>
              <a:rPr lang="en-GB" smtClean="0"/>
              <a:t>are </a:t>
            </a:r>
            <a:r>
              <a:rPr lang="en-GB" smtClean="0">
                <a:solidFill>
                  <a:srgbClr val="FF0000"/>
                </a:solidFill>
              </a:rPr>
              <a:t>special-purpose </a:t>
            </a:r>
            <a:r>
              <a:rPr lang="en-GB">
                <a:solidFill>
                  <a:srgbClr val="FF0000"/>
                </a:solidFill>
              </a:rPr>
              <a:t>tools </a:t>
            </a:r>
            <a:r>
              <a:rPr lang="en-GB"/>
              <a:t>developed to perform a variety of activities we </a:t>
            </a:r>
            <a:r>
              <a:rPr lang="en-GB" smtClean="0"/>
              <a:t>do every </a:t>
            </a:r>
            <a:r>
              <a:rPr lang="en-GB"/>
              <a:t>day while on the move, such as communicating, social </a:t>
            </a:r>
            <a:r>
              <a:rPr lang="en-GB" smtClean="0"/>
              <a:t>networking, sharing </a:t>
            </a:r>
            <a:r>
              <a:rPr lang="en-GB"/>
              <a:t>information, and shopping</a:t>
            </a:r>
            <a:r>
              <a:rPr lang="en-GB" smtClean="0"/>
              <a:t>.</a:t>
            </a:r>
          </a:p>
          <a:p>
            <a:pPr lvl="1"/>
            <a:r>
              <a:rPr lang="en-GB" smtClean="0"/>
              <a:t>Examples: Tokopedia, Shopee, Gojek, etc</a:t>
            </a:r>
            <a:endParaRPr lang="en-GB"/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43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02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rgbClr val="FF0000"/>
                </a:solidFill>
              </a:rPr>
              <a:t>MEMAHAMI</a:t>
            </a:r>
            <a:r>
              <a:rPr lang="en-ID" sz="4800" smtClean="0">
                <a:solidFill>
                  <a:schemeClr val="tx1"/>
                </a:solidFill>
              </a:rPr>
              <a:t> MEDIA SOSIAL</a:t>
            </a:r>
            <a:endParaRPr lang="id-ID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8128" y="2132856"/>
            <a:ext cx="5904656" cy="5904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Terminologi Media Sosial: </a:t>
            </a:r>
            <a:r>
              <a:rPr lang="en-ID" smtClean="0">
                <a:solidFill>
                  <a:srgbClr val="FFFF00"/>
                </a:solidFill>
              </a:rPr>
              <a:t>Facebook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smtClean="0">
                <a:solidFill>
                  <a:srgbClr val="000000"/>
                </a:solidFill>
              </a:rPr>
              <a:t>Facebook </a:t>
            </a:r>
            <a:r>
              <a:rPr lang="en-GB" b="1">
                <a:solidFill>
                  <a:srgbClr val="000000"/>
                </a:solidFill>
              </a:rPr>
              <a:t>structure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News </a:t>
            </a:r>
            <a:r>
              <a:rPr lang="en-GB">
                <a:solidFill>
                  <a:srgbClr val="000000"/>
                </a:solidFill>
              </a:rPr>
              <a:t>Feed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Friends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Wall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Timeline (Pages)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Likes </a:t>
            </a:r>
            <a:r>
              <a:rPr lang="en-GB">
                <a:solidFill>
                  <a:srgbClr val="000000"/>
                </a:solidFill>
              </a:rPr>
              <a:t>and Reactions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Comments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Messages </a:t>
            </a:r>
            <a:r>
              <a:rPr lang="en-GB">
                <a:solidFill>
                  <a:srgbClr val="000000"/>
                </a:solidFill>
              </a:rPr>
              <a:t>and inbox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Notifications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ID" smtClean="0">
                <a:solidFill>
                  <a:srgbClr val="000000"/>
                </a:solidFill>
              </a:rPr>
              <a:t>Groups</a:t>
            </a:r>
            <a:endParaRPr lang="en-ID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b="1" smtClean="0">
                <a:solidFill>
                  <a:srgbClr val="000000"/>
                </a:solidFill>
              </a:rPr>
              <a:t>Applications</a:t>
            </a:r>
            <a:endParaRPr lang="en-ID" b="1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Events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Marketplace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Notes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Places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Platform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Questions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Photos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Videos (Live streaming, Controversial use)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Paper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Mentions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Moments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Gaming</a:t>
            </a:r>
            <a:endParaRPr lang="en-ID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600" y="1916832"/>
            <a:ext cx="6264696" cy="6264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Terminologi Media Sosial: </a:t>
            </a:r>
            <a:r>
              <a:rPr lang="en-ID">
                <a:solidFill>
                  <a:srgbClr val="FFFF00"/>
                </a:solidFill>
              </a:rPr>
              <a:t>Twitter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b="1">
                <a:solidFill>
                  <a:srgbClr val="000000"/>
                </a:solidFill>
              </a:rPr>
              <a:t>Twitter terminologies:</a:t>
            </a:r>
          </a:p>
          <a:p>
            <a:pPr lvl="1"/>
            <a:r>
              <a:rPr lang="en-GB" sz="2800" smtClean="0">
                <a:solidFill>
                  <a:srgbClr val="000000"/>
                </a:solidFill>
              </a:rPr>
              <a:t>Tweet (now 280 char)</a:t>
            </a:r>
            <a:endParaRPr lang="en-GB" sz="2800">
              <a:solidFill>
                <a:srgbClr val="000000"/>
              </a:solidFill>
            </a:endParaRPr>
          </a:p>
          <a:p>
            <a:pPr lvl="1"/>
            <a:r>
              <a:rPr lang="en-GB" sz="2800">
                <a:solidFill>
                  <a:srgbClr val="000000"/>
                </a:solidFill>
              </a:rPr>
              <a:t>Retweet (RT)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Direct message (DM)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Following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Follower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Mention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Hashtag </a:t>
            </a:r>
            <a:r>
              <a:rPr lang="en-GB" sz="2800" smtClean="0">
                <a:solidFill>
                  <a:srgbClr val="000000"/>
                </a:solidFill>
              </a:rPr>
              <a:t>(#)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b="1" smtClean="0">
                <a:solidFill>
                  <a:srgbClr val="000000"/>
                </a:solidFill>
              </a:rPr>
              <a:t>Features</a:t>
            </a:r>
            <a:r>
              <a:rPr lang="en-ID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Tweet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Lists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Moments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Trendings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Polls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Streaming video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Spaces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Fleets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GIF Search</a:t>
            </a:r>
            <a:endParaRPr lang="en-ID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176" y="2348880"/>
            <a:ext cx="5211278" cy="5485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Terminologi Media Sosial: </a:t>
            </a:r>
            <a:r>
              <a:rPr lang="en-ID">
                <a:solidFill>
                  <a:srgbClr val="FFFF00"/>
                </a:solidFill>
              </a:rPr>
              <a:t>Instagram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b="1" smtClean="0">
                <a:solidFill>
                  <a:srgbClr val="000000"/>
                </a:solidFill>
              </a:rPr>
              <a:t>IG Terminologies:</a:t>
            </a:r>
            <a:endParaRPr lang="en-GB" sz="3200" b="1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Bio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Caption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Comments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Filters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Followers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Hashtag</a:t>
            </a:r>
          </a:p>
          <a:p>
            <a:pPr lvl="1"/>
            <a:r>
              <a:rPr lang="en-GB">
                <a:solidFill>
                  <a:srgbClr val="000000"/>
                </a:solidFill>
              </a:rPr>
              <a:t>Instagram </a:t>
            </a:r>
            <a:r>
              <a:rPr lang="en-GB" smtClean="0">
                <a:solidFill>
                  <a:srgbClr val="000000"/>
                </a:solidFill>
              </a:rPr>
              <a:t>Live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Like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Post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Story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b="1">
                <a:solidFill>
                  <a:srgbClr val="000000"/>
                </a:solidFill>
              </a:rPr>
              <a:t>Main Features: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Photos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Videos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Reels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IGTV (IG Live)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Stories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Messenger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Shopping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Search &amp; </a:t>
            </a:r>
            <a:r>
              <a:rPr lang="en-GB" sz="2800" smtClean="0">
                <a:solidFill>
                  <a:srgbClr val="000000"/>
                </a:solidFill>
              </a:rPr>
              <a:t>Explore</a:t>
            </a:r>
            <a:endParaRPr lang="en-GB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 apa saja yang dapat diperoleh dari media sosial?</a:t>
            </a:r>
            <a:endParaRPr lang="en-ID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Engagement: Clicks, comments, shares, etc.</a:t>
            </a:r>
          </a:p>
          <a:p>
            <a:r>
              <a:rPr lang="en-GB"/>
              <a:t>Reach</a:t>
            </a:r>
          </a:p>
          <a:p>
            <a:r>
              <a:rPr lang="en-GB"/>
              <a:t>Impressions and video views</a:t>
            </a:r>
          </a:p>
          <a:p>
            <a:r>
              <a:rPr lang="en-GB"/>
              <a:t>Follower count and growth over time</a:t>
            </a:r>
          </a:p>
          <a:p>
            <a:r>
              <a:rPr lang="en-GB"/>
              <a:t>Profile visits</a:t>
            </a:r>
          </a:p>
          <a:p>
            <a:r>
              <a:rPr lang="en-GB"/>
              <a:t>Brand sentiment</a:t>
            </a:r>
          </a:p>
          <a:p>
            <a:r>
              <a:rPr lang="en-GB"/>
              <a:t>Social share of voice</a:t>
            </a:r>
          </a:p>
          <a:p>
            <a:r>
              <a:rPr lang="en-GB"/>
              <a:t>Demographic data: age, gender, location, language, behaviors, etc.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63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Tren Penelitian pada Media Sosial</a:t>
            </a:r>
            <a:endParaRPr lang="en-ID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28883"/>
              </p:ext>
            </p:extLst>
          </p:nvPr>
        </p:nvGraphicFramePr>
        <p:xfrm>
          <a:off x="609600" y="1371600"/>
          <a:ext cx="10972800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18048">
                  <a:extLst>
                    <a:ext uri="{9D8B030D-6E8A-4147-A177-3AD203B41FA5}">
                      <a16:colId xmlns:a16="http://schemas.microsoft.com/office/drawing/2014/main" val="427203587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912753032"/>
                    </a:ext>
                  </a:extLst>
                </a:gridCol>
                <a:gridCol w="1745352">
                  <a:extLst>
                    <a:ext uri="{9D8B030D-6E8A-4147-A177-3AD203B41FA5}">
                      <a16:colId xmlns:a16="http://schemas.microsoft.com/office/drawing/2014/main" val="3472814185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65179020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4742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Platform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Scholar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Garuda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IEEE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DOAJ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7.840.000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9.074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6.038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75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1.327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7.634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7.591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Youtube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1.502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3.145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3.048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2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Linkedin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4.230.000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7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Instagram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2.480.000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2.932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2.385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6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Github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6.241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1.088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57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Whatsapp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1.179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1.988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7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Telegram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548.000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5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Tiktok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44.600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3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Referensi </a:t>
            </a:r>
            <a:r>
              <a:rPr lang="en-ID" smtClean="0"/>
              <a:t>/ </a:t>
            </a:r>
            <a:r>
              <a:rPr lang="en-ID" smtClean="0"/>
              <a:t>Buku</a:t>
            </a:r>
            <a:endParaRPr lang="id-ID" dirty="0"/>
          </a:p>
        </p:txBody>
      </p:sp>
      <p:pic>
        <p:nvPicPr>
          <p:cNvPr id="4098" name="Picture 2" descr="Book cover Seven Layers of Social Media Analytics: Mining Business Insights from Social Media Text, Actions, Networks, Hyperlinks, Apps, Search Engine, and Location Dat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24" y="1844824"/>
            <a:ext cx="1861892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Book cover Social Media Data Mining and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41" y="1844825"/>
            <a:ext cx="2175525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2" name="Picture 6" descr="Book cover Python Social Media Analytics: Analyze and visualize data from Twitter, Youtube, GitHub, and m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48" y="1844824"/>
            <a:ext cx="2210996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4" name="Picture 8" descr="Book cover Social Media Analytics and Practical Applications: The Change to the Competition Landsc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09" y="1844824"/>
            <a:ext cx="1684568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916" y="1848793"/>
            <a:ext cx="2060623" cy="2717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ID" sz="6000" smtClean="0"/>
              <a:t>TERIMA KASIH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0688"/>
            <a:ext cx="12192000" cy="5688632"/>
          </a:xfrm>
          <a:prstGeom prst="rect">
            <a:avLst/>
          </a:prstGeom>
          <a:solidFill>
            <a:srgbClr val="FB6905">
              <a:alpha val="94902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278" y="5703639"/>
            <a:ext cx="305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Universitas Budi Luhur</a:t>
            </a:r>
            <a:endParaRPr kumimoji="0" lang="en-ID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36" y="764704"/>
            <a:ext cx="41758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Analisis Teks pada Media Sosial</a:t>
            </a:r>
            <a:endParaRPr kumimoji="0" lang="en-ID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9816" y="765975"/>
            <a:ext cx="29310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 Teknik Informatika</a:t>
            </a:r>
            <a:endParaRPr kumimoji="0" lang="en-ID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5501" y="3068960"/>
            <a:ext cx="88009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1500" b="0" i="0" u="none" strike="noStrike" kern="1200" cap="none" spc="0" normalizeH="0" baseline="0" noProof="0" smtClean="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rgbClr val="FFFFFF">
                      <a:alpha val="82000"/>
                    </a:srgbClr>
                  </a:glow>
                </a:effectLst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DATA MEDIA SOSIAL</a:t>
            </a:r>
            <a:endParaRPr kumimoji="0" lang="en-ID" sz="11500" b="0" i="0" u="none" strike="noStrike" kern="1200" cap="none" spc="0" normalizeH="0" baseline="0" noProof="0">
              <a:ln w="12700">
                <a:solidFill>
                  <a:srgbClr val="0070C0"/>
                </a:solidFill>
              </a:ln>
              <a:solidFill>
                <a:srgbClr val="0070C0"/>
              </a:solidFill>
              <a:effectLst>
                <a:glow rad="127000">
                  <a:srgbClr val="FFFFFF">
                    <a:alpha val="82000"/>
                  </a:srgbClr>
                </a:glow>
              </a:effectLst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9536" y="2068031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Memahami</a:t>
            </a:r>
            <a:endParaRPr kumimoji="0" lang="en-ID" sz="7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3792" y="5701104"/>
            <a:ext cx="46103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Dr. Achmad Solichin, S.Kom., M.T.I.</a:t>
            </a:r>
            <a:endParaRPr kumimoji="0" lang="en-ID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rot="5400000">
            <a:off x="10168847" y="148241"/>
            <a:ext cx="1800200" cy="1448950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02</a:t>
            </a:r>
            <a:endParaRPr kumimoji="0" lang="en-ID" sz="5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3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204864"/>
            <a:ext cx="12192000" cy="25202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 b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sosial 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adalah teknologi </a:t>
            </a:r>
            <a:r>
              <a:rPr lang="en-GB" sz="3600" b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interaktif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saluran digital </a:t>
            </a:r>
            <a:b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yang memfasilitasi </a:t>
            </a:r>
            <a:r>
              <a:rPr lang="en-GB" sz="3600" b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kreasi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GB" sz="3600" b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berbagi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informasi, ide, </a:t>
            </a:r>
            <a:b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minat, dan bentuk ekspresi lainnya melalui </a:t>
            </a:r>
            <a:r>
              <a:rPr lang="en-GB" sz="3600" b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komunitas dan jaringan virtual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3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000000"/>
                </a:solidFill>
              </a:rPr>
              <a:t>Media SOSIAL DALAM ANGKA</a:t>
            </a:r>
            <a:endParaRPr lang="en-ID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72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Media Sosial di Dunia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576779" cy="359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3" y="2492896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Pengguna media sosial dunia =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58,4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 total populasi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Media Sosial di </a:t>
            </a:r>
            <a:r>
              <a:rPr lang="en-ID" smtClean="0"/>
              <a:t>Indonesia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639394" cy="338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3" y="2492896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Pengguna media sosial di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Indonesia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68,9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 total populasi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Media Sosial di Indonesia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7614041" cy="3530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832304" y="1772816"/>
            <a:ext cx="2953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 harinya, waktu yang dihabiskan untuk main medsos adalah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jam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menit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Media Sosial di Indonesia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56792"/>
            <a:ext cx="9793088" cy="4863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3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45703</TotalTime>
  <Words>1053</Words>
  <Application>Microsoft Office PowerPoint</Application>
  <PresentationFormat>Widescreen</PresentationFormat>
  <Paragraphs>204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Bahnschrift SemiBold</vt:lpstr>
      <vt:lpstr>Bebas Neue Bold</vt:lpstr>
      <vt:lpstr>Calibri</vt:lpstr>
      <vt:lpstr>Courier New</vt:lpstr>
      <vt:lpstr>Tempus Sans ITC</vt:lpstr>
      <vt:lpstr>Verdana</vt:lpstr>
      <vt:lpstr>Wingdings</vt:lpstr>
      <vt:lpstr>powerpoint-template-apr7</vt:lpstr>
      <vt:lpstr>1_powerpoint-template-apr7</vt:lpstr>
      <vt:lpstr>FAKULTAS TEKNOLOGI INFORMASI</vt:lpstr>
      <vt:lpstr>MEMAHAMI MEDIA SOSIAL</vt:lpstr>
      <vt:lpstr>PowerPoint Presentation</vt:lpstr>
      <vt:lpstr>PowerPoint Presentation</vt:lpstr>
      <vt:lpstr>Media SOSIAL DALAM ANGKA</vt:lpstr>
      <vt:lpstr>Media Sosial di Dunia</vt:lpstr>
      <vt:lpstr>Media Sosial di Indonesia</vt:lpstr>
      <vt:lpstr>Media Sosial di Indonesia</vt:lpstr>
      <vt:lpstr>Media Sosial di Indonesia</vt:lpstr>
      <vt:lpstr>Media Sosial di Indonesia</vt:lpstr>
      <vt:lpstr>JENIS MEDIA SOSIAL</vt:lpstr>
      <vt:lpstr>Jenis dari Media Sosial</vt:lpstr>
      <vt:lpstr>Jenis dari Media Sosial</vt:lpstr>
      <vt:lpstr>Jenis dari Media Sosial</vt:lpstr>
      <vt:lpstr>Contoh Blog</vt:lpstr>
      <vt:lpstr>Jenis dari Media Sosial</vt:lpstr>
      <vt:lpstr>Jenis dari Media Sosial</vt:lpstr>
      <vt:lpstr>Jenis dari Media Sosial</vt:lpstr>
      <vt:lpstr>Jenis dari Media Sosial</vt:lpstr>
      <vt:lpstr>Terminologi Media Sosial: Facebook</vt:lpstr>
      <vt:lpstr>Terminologi Media Sosial: Twitter</vt:lpstr>
      <vt:lpstr>Terminologi Media Sosial: Instagram</vt:lpstr>
      <vt:lpstr>Data apa saja yang dapat diperoleh dari media sosial?</vt:lpstr>
      <vt:lpstr>Tren Penelitian pada Media Sosial</vt:lpstr>
      <vt:lpstr>Referensi / Buku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952</cp:revision>
  <dcterms:created xsi:type="dcterms:W3CDTF">2011-05-21T14:11:58Z</dcterms:created>
  <dcterms:modified xsi:type="dcterms:W3CDTF">2022-10-11T15:48:37Z</dcterms:modified>
</cp:coreProperties>
</file>